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5" r:id="rId4"/>
    <p:sldId id="282" r:id="rId5"/>
    <p:sldId id="281" r:id="rId6"/>
    <p:sldId id="280" r:id="rId7"/>
    <p:sldId id="274" r:id="rId8"/>
    <p:sldId id="277" r:id="rId9"/>
    <p:sldId id="284" r:id="rId10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FF66"/>
    <a:srgbClr val="00FF00"/>
    <a:srgbClr val="0099FF"/>
    <a:srgbClr val="FF0D0D"/>
    <a:srgbClr val="3399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86434" autoAdjust="0"/>
  </p:normalViewPr>
  <p:slideViewPr>
    <p:cSldViewPr>
      <p:cViewPr>
        <p:scale>
          <a:sx n="53" d="100"/>
          <a:sy n="53" d="100"/>
        </p:scale>
        <p:origin x="-147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1B259-0187-4E31-A72C-068916DF9B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65191-8D0D-4BF8-9BCC-E672A7A1BE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6307D-FAC7-4D39-9761-B92AA2B887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8574-91EB-447F-911F-D6792FE1AB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36220-D859-4876-9FD6-461EBDB9E1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9A4C-6A96-449F-BD00-54C5F6019F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8DA7F-35D3-4431-AE0A-A013606304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9C135-F520-46A8-BFE6-550908F8CB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751CE-43BB-4BE9-B85B-F324DF332D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84A6D-6C50-44ED-8524-A153171269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C6305-A9BC-4E23-9F54-BAC821C458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823E7FA-6685-4368-9A2B-94733D7B9D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opsu.gob.v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satvar.gov.ve/imagenes/st_recaudacion1.jpg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11188" y="257175"/>
            <a:ext cx="853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u="sng">
                <a:solidFill>
                  <a:schemeClr val="accent2"/>
                </a:solidFill>
                <a:latin typeface="Arial Black" pitchFamily="34" charset="0"/>
              </a:rPr>
              <a:t> Pasos a Seguir Para Guardar Documentos PDF</a:t>
            </a:r>
            <a:endParaRPr lang="es-ES" sz="2400" b="1" u="sng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14375" y="928688"/>
            <a:ext cx="514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VE" sz="1400" b="1" dirty="0">
                <a:solidFill>
                  <a:schemeClr val="accent6"/>
                </a:solidFill>
              </a:rPr>
              <a:t>ORIGINAL DE LA CÉDULA DE IDENTIDAD VIGENTE</a:t>
            </a:r>
            <a:endParaRPr lang="es-ES" sz="1400" b="1" dirty="0">
              <a:solidFill>
                <a:schemeClr val="accent6"/>
              </a:solidFill>
            </a:endParaRPr>
          </a:p>
        </p:txBody>
      </p:sp>
      <p:pic>
        <p:nvPicPr>
          <p:cNvPr id="3077" name="Picture 11" descr="nuevotim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71438"/>
            <a:ext cx="6429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 descr="C:\Documents and Settings\orodriguez\Escritorio\Requisitos\cedu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1357313"/>
            <a:ext cx="600075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57250" y="257175"/>
            <a:ext cx="853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u="sng">
                <a:solidFill>
                  <a:schemeClr val="accent2"/>
                </a:solidFill>
                <a:latin typeface="Arial Black" pitchFamily="34" charset="0"/>
              </a:rPr>
              <a:t> Pasos a Seguir Para Guardar Documentos PDF</a:t>
            </a:r>
            <a:endParaRPr lang="es-ES" sz="2400" b="1" u="sng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85750" y="1143000"/>
            <a:ext cx="20002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 dirty="0">
                <a:solidFill>
                  <a:schemeClr val="accent2"/>
                </a:solidFill>
              </a:rPr>
              <a:t>CNU</a:t>
            </a:r>
          </a:p>
          <a:p>
            <a:pPr algn="ctr">
              <a:spcBef>
                <a:spcPct val="50000"/>
              </a:spcBef>
            </a:pPr>
            <a:r>
              <a:rPr lang="es-ES_tradnl" b="1" dirty="0">
                <a:solidFill>
                  <a:schemeClr val="accent2"/>
                </a:solidFill>
              </a:rPr>
              <a:t>RUSNIEU </a:t>
            </a:r>
          </a:p>
          <a:p>
            <a:pPr algn="ctr">
              <a:spcBef>
                <a:spcPct val="50000"/>
              </a:spcBef>
            </a:pPr>
            <a:r>
              <a:rPr lang="es-ES_tradnl" b="1" dirty="0">
                <a:solidFill>
                  <a:schemeClr val="accent2"/>
                </a:solidFill>
              </a:rPr>
              <a:t>SNI, </a:t>
            </a:r>
          </a:p>
          <a:p>
            <a:pPr algn="ctr">
              <a:spcBef>
                <a:spcPct val="50000"/>
              </a:spcBef>
            </a:pPr>
            <a:r>
              <a:rPr lang="es-ES_tradnl" b="1" dirty="0">
                <a:solidFill>
                  <a:schemeClr val="accent2"/>
                </a:solidFill>
              </a:rPr>
              <a:t>OPSU   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786578" y="1071546"/>
            <a:ext cx="1874280" cy="785818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VE" sz="1200" dirty="0">
                <a:ln w="19050">
                  <a:solidFill>
                    <a:schemeClr val="tx1"/>
                  </a:solidFill>
                </a:ln>
                <a:latin typeface="+mn-lt"/>
                <a:cs typeface="Arial" pitchFamily="34" charset="0"/>
              </a:rPr>
              <a:t>Importante Verificar  Certificado de Participación</a:t>
            </a:r>
          </a:p>
          <a:p>
            <a:pPr>
              <a:defRPr/>
            </a:pPr>
            <a:endParaRPr lang="es-VE" dirty="0">
              <a:ln w="19050"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pic>
        <p:nvPicPr>
          <p:cNvPr id="4102" name="Picture 11" descr="nuevotim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71438"/>
            <a:ext cx="6429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929454" y="3857628"/>
            <a:ext cx="1785950" cy="214314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ES" sz="1400" b="1" dirty="0"/>
              <a:t>Nota: Obligatorio El presente Certificado de Participación NO requiere firma y sello. Puede ser certificado a través de la página</a:t>
            </a:r>
            <a:endParaRPr lang="es-ES" sz="1400" dirty="0"/>
          </a:p>
          <a:p>
            <a:pPr algn="ctr">
              <a:defRPr/>
            </a:pPr>
            <a:r>
              <a:rPr lang="es-ES" sz="1400" b="1" dirty="0">
                <a:hlinkClick r:id="rId4"/>
              </a:rPr>
              <a:t>www.opsu.gob.ve</a:t>
            </a:r>
            <a:endParaRPr lang="es-ES" sz="1400" b="1" dirty="0"/>
          </a:p>
          <a:p>
            <a:pPr>
              <a:defRPr/>
            </a:pPr>
            <a:endParaRPr lang="es-ES" sz="1400" dirty="0"/>
          </a:p>
          <a:p>
            <a:pPr>
              <a:defRPr/>
            </a:pPr>
            <a:endParaRPr lang="es-VE" dirty="0">
              <a:ln w="19050"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pic>
        <p:nvPicPr>
          <p:cNvPr id="4104" name="Picture 16" descr="C:\Documents and Settings\orodriguez\Escritorio\Requisitos\Image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1143000"/>
            <a:ext cx="40005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5000625" y="1857375"/>
            <a:ext cx="1500188" cy="285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5130" name="Arc 10"/>
          <p:cNvSpPr>
            <a:spLocks/>
          </p:cNvSpPr>
          <p:nvPr/>
        </p:nvSpPr>
        <p:spPr bwMode="auto">
          <a:xfrm rot="-7052993">
            <a:off x="6317457" y="1288256"/>
            <a:ext cx="323850" cy="900113"/>
          </a:xfrm>
          <a:custGeom>
            <a:avLst/>
            <a:gdLst>
              <a:gd name="T0" fmla="*/ 2147483647 w 21600"/>
              <a:gd name="T1" fmla="*/ 0 h 32628"/>
              <a:gd name="T2" fmla="*/ 2147483647 w 21600"/>
              <a:gd name="T3" fmla="*/ 2147483647 h 32628"/>
              <a:gd name="T4" fmla="*/ 0 w 21600"/>
              <a:gd name="T5" fmla="*/ 2147483647 h 32628"/>
              <a:gd name="T6" fmla="*/ 0 60000 65536"/>
              <a:gd name="T7" fmla="*/ 0 60000 65536"/>
              <a:gd name="T8" fmla="*/ 0 60000 65536"/>
              <a:gd name="T9" fmla="*/ 0 w 21600"/>
              <a:gd name="T10" fmla="*/ 0 h 32628"/>
              <a:gd name="T11" fmla="*/ 21600 w 21600"/>
              <a:gd name="T12" fmla="*/ 32628 h 32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628" fill="none" extrusionOk="0">
                <a:moveTo>
                  <a:pt x="17591" y="0"/>
                </a:moveTo>
                <a:cubicBezTo>
                  <a:pt x="20198" y="3659"/>
                  <a:pt x="21600" y="8040"/>
                  <a:pt x="21600" y="12534"/>
                </a:cubicBezTo>
                <a:cubicBezTo>
                  <a:pt x="21600" y="21405"/>
                  <a:pt x="16175" y="29374"/>
                  <a:pt x="7923" y="32628"/>
                </a:cubicBezTo>
              </a:path>
              <a:path w="21600" h="32628" stroke="0" extrusionOk="0">
                <a:moveTo>
                  <a:pt x="17591" y="0"/>
                </a:moveTo>
                <a:cubicBezTo>
                  <a:pt x="20198" y="3659"/>
                  <a:pt x="21600" y="8040"/>
                  <a:pt x="21600" y="12534"/>
                </a:cubicBezTo>
                <a:cubicBezTo>
                  <a:pt x="21600" y="21405"/>
                  <a:pt x="16175" y="29374"/>
                  <a:pt x="7923" y="32628"/>
                </a:cubicBezTo>
                <a:lnTo>
                  <a:pt x="0" y="12534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VE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571750" y="5643563"/>
            <a:ext cx="3571875" cy="500062"/>
          </a:xfrm>
          <a:prstGeom prst="ellipse">
            <a:avLst/>
          </a:prstGeom>
          <a:noFill/>
          <a:ln w="12700" cap="rnd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es-VE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" name="Arc 10"/>
          <p:cNvSpPr>
            <a:spLocks/>
          </p:cNvSpPr>
          <p:nvPr/>
        </p:nvSpPr>
        <p:spPr bwMode="auto">
          <a:xfrm rot="-6626245">
            <a:off x="6317457" y="5288756"/>
            <a:ext cx="323850" cy="900113"/>
          </a:xfrm>
          <a:custGeom>
            <a:avLst/>
            <a:gdLst>
              <a:gd name="T0" fmla="*/ 2147483647 w 21600"/>
              <a:gd name="T1" fmla="*/ 0 h 32628"/>
              <a:gd name="T2" fmla="*/ 2147483647 w 21600"/>
              <a:gd name="T3" fmla="*/ 2147483647 h 32628"/>
              <a:gd name="T4" fmla="*/ 0 w 21600"/>
              <a:gd name="T5" fmla="*/ 2147483647 h 32628"/>
              <a:gd name="T6" fmla="*/ 0 60000 65536"/>
              <a:gd name="T7" fmla="*/ 0 60000 65536"/>
              <a:gd name="T8" fmla="*/ 0 60000 65536"/>
              <a:gd name="T9" fmla="*/ 0 w 21600"/>
              <a:gd name="T10" fmla="*/ 0 h 32628"/>
              <a:gd name="T11" fmla="*/ 21600 w 21600"/>
              <a:gd name="T12" fmla="*/ 32628 h 32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628" fill="none" extrusionOk="0">
                <a:moveTo>
                  <a:pt x="17591" y="0"/>
                </a:moveTo>
                <a:cubicBezTo>
                  <a:pt x="20198" y="3659"/>
                  <a:pt x="21600" y="8040"/>
                  <a:pt x="21600" y="12534"/>
                </a:cubicBezTo>
                <a:cubicBezTo>
                  <a:pt x="21600" y="21405"/>
                  <a:pt x="16175" y="29374"/>
                  <a:pt x="7923" y="32628"/>
                </a:cubicBezTo>
              </a:path>
              <a:path w="21600" h="32628" stroke="0" extrusionOk="0">
                <a:moveTo>
                  <a:pt x="17591" y="0"/>
                </a:moveTo>
                <a:cubicBezTo>
                  <a:pt x="20198" y="3659"/>
                  <a:pt x="21600" y="8040"/>
                  <a:pt x="21600" y="12534"/>
                </a:cubicBezTo>
                <a:cubicBezTo>
                  <a:pt x="21600" y="21405"/>
                  <a:pt x="16175" y="29374"/>
                  <a:pt x="7923" y="32628"/>
                </a:cubicBezTo>
                <a:lnTo>
                  <a:pt x="0" y="12534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VE"/>
          </a:p>
        </p:txBody>
      </p:sp>
      <p:sp>
        <p:nvSpPr>
          <p:cNvPr id="15" name="14 CuadroTexto"/>
          <p:cNvSpPr txBox="1"/>
          <p:nvPr/>
        </p:nvSpPr>
        <p:spPr>
          <a:xfrm>
            <a:off x="357158" y="3071810"/>
            <a:ext cx="2000250" cy="8302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VE" sz="1200" b="1" dirty="0"/>
              <a:t>Bachilleres egresados Años (1988 – 2007) requiere firma y  sello OPSU</a:t>
            </a:r>
            <a:endParaRPr lang="es-ES" sz="1200" b="1" dirty="0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1928794" y="5143512"/>
            <a:ext cx="100013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42910" y="4929198"/>
            <a:ext cx="1285884" cy="4154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050" b="1" dirty="0" smtClean="0"/>
              <a:t>CORREO ELECTRÓNICO</a:t>
            </a:r>
            <a:endParaRPr lang="es-ES" sz="105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928926" y="5000636"/>
            <a:ext cx="2714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>
                <a:solidFill>
                  <a:srgbClr val="FF0000"/>
                </a:solidFill>
              </a:rPr>
              <a:t>yamelysrodriguez@gmail.com</a:t>
            </a:r>
            <a:endParaRPr lang="es-ES" sz="10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7536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2625" y="328613"/>
            <a:ext cx="853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u="sng">
                <a:solidFill>
                  <a:schemeClr val="accent2"/>
                </a:solidFill>
                <a:latin typeface="Arial Black" pitchFamily="34" charset="0"/>
              </a:rPr>
              <a:t> Pasos a Seguir Para Guardar Documentos PDF</a:t>
            </a:r>
            <a:endParaRPr lang="es-ES" sz="2400" b="1" u="sng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5124" name="Picture 4" descr="12345678 007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196975"/>
            <a:ext cx="583088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4313" y="1285875"/>
            <a:ext cx="17637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s-VE" sz="1400" b="1">
                <a:solidFill>
                  <a:schemeClr val="accent2"/>
                </a:solidFill>
              </a:rPr>
              <a:t>ORIGINAL DEL TÍTULO DE BACHILLER DEBIDAMENTE AUTENTICADO POR LA INSTITUCIÓN DE EGRESO.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es-VE" sz="1400" b="1">
              <a:solidFill>
                <a:schemeClr val="accent2"/>
              </a:solidFill>
            </a:endParaRPr>
          </a:p>
        </p:txBody>
      </p:sp>
      <p:pic>
        <p:nvPicPr>
          <p:cNvPr id="5126" name="Picture 11" descr="nuevotim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6429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072188" y="928688"/>
            <a:ext cx="2143125" cy="19288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72375" y="3071813"/>
            <a:ext cx="1428750" cy="1077912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VE" sz="1000" b="1" dirty="0">
                <a:solidFill>
                  <a:schemeClr val="tx1"/>
                </a:solidFill>
              </a:rPr>
              <a:t>RESPECTIVOS TIMBRES FISCALES, QUE CORRESPONDEN </a:t>
            </a:r>
            <a:r>
              <a:rPr lang="es-VE" sz="1400" b="1" dirty="0">
                <a:solidFill>
                  <a:srgbClr val="FF0000"/>
                </a:solidFill>
              </a:rPr>
              <a:t>0,1 </a:t>
            </a:r>
            <a:r>
              <a:rPr lang="es-VE" sz="1000" b="1" dirty="0">
                <a:solidFill>
                  <a:schemeClr val="tx1"/>
                </a:solidFill>
              </a:rPr>
              <a:t>UNIDAD TRIBUTARIA.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Arc 8"/>
          <p:cNvSpPr>
            <a:spLocks/>
          </p:cNvSpPr>
          <p:nvPr/>
        </p:nvSpPr>
        <p:spPr bwMode="auto">
          <a:xfrm rot="219510">
            <a:off x="8170863" y="1873250"/>
            <a:ext cx="509587" cy="1111250"/>
          </a:xfrm>
          <a:custGeom>
            <a:avLst/>
            <a:gdLst>
              <a:gd name="T0" fmla="*/ 0 w 22119"/>
              <a:gd name="T1" fmla="*/ 2147483647 h 26085"/>
              <a:gd name="T2" fmla="*/ 2147483647 w 22119"/>
              <a:gd name="T3" fmla="*/ 2147483647 h 26085"/>
              <a:gd name="T4" fmla="*/ 2147483647 w 22119"/>
              <a:gd name="T5" fmla="*/ 2147483647 h 26085"/>
              <a:gd name="T6" fmla="*/ 0 60000 65536"/>
              <a:gd name="T7" fmla="*/ 0 60000 65536"/>
              <a:gd name="T8" fmla="*/ 0 60000 65536"/>
              <a:gd name="T9" fmla="*/ 0 w 22119"/>
              <a:gd name="T10" fmla="*/ 0 h 26085"/>
              <a:gd name="T11" fmla="*/ 22119 w 22119"/>
              <a:gd name="T12" fmla="*/ 26085 h 260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19" h="26085" fill="none" extrusionOk="0">
                <a:moveTo>
                  <a:pt x="0" y="6"/>
                </a:moveTo>
                <a:cubicBezTo>
                  <a:pt x="172" y="2"/>
                  <a:pt x="345" y="-1"/>
                  <a:pt x="519" y="0"/>
                </a:cubicBezTo>
                <a:cubicBezTo>
                  <a:pt x="12448" y="0"/>
                  <a:pt x="22119" y="9670"/>
                  <a:pt x="22119" y="21600"/>
                </a:cubicBezTo>
                <a:cubicBezTo>
                  <a:pt x="22119" y="23107"/>
                  <a:pt x="21961" y="24610"/>
                  <a:pt x="21648" y="26085"/>
                </a:cubicBezTo>
              </a:path>
              <a:path w="22119" h="26085" stroke="0" extrusionOk="0">
                <a:moveTo>
                  <a:pt x="0" y="6"/>
                </a:moveTo>
                <a:cubicBezTo>
                  <a:pt x="172" y="2"/>
                  <a:pt x="345" y="-1"/>
                  <a:pt x="519" y="0"/>
                </a:cubicBezTo>
                <a:cubicBezTo>
                  <a:pt x="12448" y="0"/>
                  <a:pt x="22119" y="9670"/>
                  <a:pt x="22119" y="21600"/>
                </a:cubicBezTo>
                <a:cubicBezTo>
                  <a:pt x="22119" y="23107"/>
                  <a:pt x="21961" y="24610"/>
                  <a:pt x="21648" y="26085"/>
                </a:cubicBezTo>
                <a:lnTo>
                  <a:pt x="519" y="2160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VE"/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0"/>
            <a:ext cx="97536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2625" y="328613"/>
            <a:ext cx="853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u="sng">
                <a:solidFill>
                  <a:schemeClr val="accent2"/>
                </a:solidFill>
                <a:latin typeface="Arial Black" pitchFamily="34" charset="0"/>
              </a:rPr>
              <a:t> Pasos a Seguir Para Guardar Documentos PDF</a:t>
            </a:r>
            <a:endParaRPr lang="es-ES" sz="2400" b="1" u="sng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6148" name="Picture 11" descr="nuevotim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6429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8625" y="1055688"/>
            <a:ext cx="821531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 eaLnBrk="0" hangingPunct="0">
              <a:lnSpc>
                <a:spcPct val="150000"/>
              </a:lnSpc>
            </a:pPr>
            <a:r>
              <a:rPr lang="es-ES" sz="1400" b="1" u="sng">
                <a:solidFill>
                  <a:srgbClr val="FF0000"/>
                </a:solidFill>
              </a:rPr>
              <a:t>NOTA:</a:t>
            </a:r>
            <a:r>
              <a:rPr lang="es-ES" sz="1400" b="1"/>
              <a:t> </a:t>
            </a:r>
            <a:r>
              <a:rPr lang="es-ES" sz="1200" b="1"/>
              <a:t>PARTE POSTERIOR DEL TÍTULO DE BACHILLER CON LOS TIMBRES FISCALES Y AUTENTICACIÓN (SELLO, FIRMA y FECHA) DE LA INSTITUCION DE EGRESO</a:t>
            </a:r>
            <a:endParaRPr lang="es-ES" sz="1200" b="1" u="sng">
              <a:solidFill>
                <a:srgbClr val="FF0000"/>
              </a:solidFill>
            </a:endParaRPr>
          </a:p>
        </p:txBody>
      </p:sp>
      <p:pic>
        <p:nvPicPr>
          <p:cNvPr id="11" name="Picture 7" descr="12345678-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1857375"/>
            <a:ext cx="635793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D0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0"/>
            <a:ext cx="97536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00188" y="500063"/>
            <a:ext cx="6500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s-ES" sz="2000" b="1"/>
              <a:t>Gaceta Oficial 40723, Resolución 063, ago.3/15</a:t>
            </a:r>
            <a:endParaRPr lang="es-ES" sz="2400" b="1" u="sng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7172" name="Picture 11" descr="nuevotim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"/>
            <a:ext cx="64293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" descr="C:\Documents and Settings\orodriguez\Escritorio\ssssss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143000"/>
            <a:ext cx="77866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1" descr="nuevotim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6429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8197" name="Picture 3" descr="http://www.satvar.gov.ve/imagenes/st_recaudacion1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928688" y="357188"/>
            <a:ext cx="76438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928688" y="895350"/>
            <a:ext cx="764381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s-VE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Las especies fiscales son el medio f</a:t>
            </a:r>
            <a:r>
              <a:rPr lang="es-VE" sz="1400" dirty="0">
                <a:ea typeface="Times New Roman" pitchFamily="18" charset="0"/>
                <a:cs typeface="Tahoma" pitchFamily="34" charset="0"/>
              </a:rPr>
              <a:t>í</a:t>
            </a:r>
            <a:r>
              <a:rPr lang="es-VE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sico para hacer efectivo el pago de los tributos previstos en la Ley de Timbre Fiscal del Estado Vargas, estas se encuentran representadas por timbres fijos como el papel sellado y timbres m</a:t>
            </a:r>
            <a:r>
              <a:rPr lang="es-VE" sz="1400" dirty="0">
                <a:ea typeface="Times New Roman" pitchFamily="18" charset="0"/>
                <a:cs typeface="Tahoma" pitchFamily="34" charset="0"/>
              </a:rPr>
              <a:t>ó</a:t>
            </a:r>
            <a:r>
              <a:rPr lang="es-VE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viles como las estampillas. Para efectuar el pago de los tributos estadales que requieran la utilizaci</a:t>
            </a:r>
            <a:r>
              <a:rPr lang="es-VE" sz="1400" dirty="0">
                <a:ea typeface="Times New Roman" pitchFamily="18" charset="0"/>
                <a:cs typeface="Tahoma" pitchFamily="34" charset="0"/>
              </a:rPr>
              <a:t>ó</a:t>
            </a:r>
            <a:r>
              <a:rPr lang="es-VE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n de los timbres m</a:t>
            </a:r>
            <a:r>
              <a:rPr lang="es-VE" sz="1400" dirty="0">
                <a:ea typeface="Times New Roman" pitchFamily="18" charset="0"/>
                <a:cs typeface="Tahoma" pitchFamily="34" charset="0"/>
              </a:rPr>
              <a:t>ó</a:t>
            </a:r>
            <a:r>
              <a:rPr lang="es-VE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viles se utiliza el medio sustitutivo, hasta que entren </a:t>
            </a:r>
            <a:r>
              <a:rPr lang="es-ES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en circulaci</a:t>
            </a:r>
            <a:r>
              <a:rPr lang="es-ES" sz="1400" dirty="0">
                <a:ea typeface="Times New Roman" pitchFamily="18" charset="0"/>
                <a:cs typeface="Tahoma" pitchFamily="34" charset="0"/>
              </a:rPr>
              <a:t>ó</a:t>
            </a:r>
            <a:r>
              <a:rPr lang="es-ES" sz="1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n las estampillas </a:t>
            </a:r>
            <a:endParaRPr lang="es-ES" sz="2000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1538" y="2210574"/>
            <a:ext cx="7215187" cy="23391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s-ES" sz="1400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s-ES" sz="1400" b="1" dirty="0" smtClean="0">
                <a:latin typeface="Tahoma" pitchFamily="34" charset="0"/>
                <a:cs typeface="Tahoma" pitchFamily="34" charset="0"/>
              </a:rPr>
              <a:t>EN CASO DE QUE USTED NO POSEA LOS TIMBRES FISCALES</a:t>
            </a:r>
          </a:p>
          <a:p>
            <a:pPr algn="ctr">
              <a:lnSpc>
                <a:spcPct val="150000"/>
              </a:lnSpc>
              <a:defRPr/>
            </a:pPr>
            <a:r>
              <a:rPr lang="es-ES" sz="1400" b="1" dirty="0" smtClean="0">
                <a:latin typeface="Tahoma" pitchFamily="34" charset="0"/>
                <a:cs typeface="Tahoma" pitchFamily="34" charset="0"/>
              </a:rPr>
              <a:t>DEBERA REALIZAR </a:t>
            </a:r>
            <a:r>
              <a:rPr lang="es-ES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DEPÓSITO</a:t>
            </a:r>
            <a:r>
              <a:rPr lang="es-E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s-ES" sz="1400" b="1" dirty="0" smtClean="0">
                <a:latin typeface="Tahoma" pitchFamily="34" charset="0"/>
                <a:cs typeface="Tahoma" pitchFamily="34" charset="0"/>
              </a:rPr>
              <a:t>A NOMBRE DE LA</a:t>
            </a:r>
            <a:endParaRPr lang="es-ES" sz="1400" b="1" dirty="0"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s-E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GOBERNACIÓN DEL ESTADO </a:t>
            </a:r>
            <a:r>
              <a:rPr lang="es-ES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VARGAS</a:t>
            </a:r>
          </a:p>
          <a:p>
            <a:pPr algn="ctr">
              <a:lnSpc>
                <a:spcPct val="150000"/>
              </a:lnSpc>
              <a:defRPr/>
            </a:pPr>
            <a:r>
              <a:rPr lang="es-ES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POR EL MONTO CORRESPONDIENTE A 0,1 UT</a:t>
            </a:r>
          </a:p>
          <a:p>
            <a:pPr algn="ctr">
              <a:defRPr/>
            </a:pPr>
            <a:endParaRPr lang="es-ES" sz="1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s-ES" sz="2000" b="1" dirty="0" smtClean="0">
                <a:solidFill>
                  <a:srgbClr val="002060"/>
                </a:solidFill>
              </a:rPr>
              <a:t>   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14375" y="285750"/>
            <a:ext cx="853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u="sng" dirty="0">
                <a:solidFill>
                  <a:schemeClr val="accent2"/>
                </a:solidFill>
                <a:latin typeface="Arial Black" pitchFamily="34" charset="0"/>
              </a:rPr>
              <a:t> Pasos a Seguir Para Guardar Documentos PDF</a:t>
            </a:r>
            <a:endParaRPr lang="es-ES" sz="2400" b="1" u="sng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00063" y="928688"/>
            <a:ext cx="82867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  <a:tabLst>
                <a:tab pos="2114550" algn="l"/>
              </a:tabLst>
            </a:pPr>
            <a:r>
              <a:rPr lang="es-ES" sz="1400" b="1">
                <a:cs typeface="Times New Roman" pitchFamily="18" charset="0"/>
              </a:rPr>
              <a:t>En caso de haber perdido el Título, deberá traer Copia Certificada del Registro del Título por la Zona Educativa respectiva en original.</a:t>
            </a:r>
            <a:endParaRPr lang="es-ES" sz="1400" b="1"/>
          </a:p>
          <a:p>
            <a:pPr algn="ctr" eaLnBrk="0" hangingPunct="0">
              <a:lnSpc>
                <a:spcPct val="150000"/>
              </a:lnSpc>
              <a:tabLst>
                <a:tab pos="2114550" algn="l"/>
              </a:tabLst>
            </a:pPr>
            <a:endParaRPr lang="es-ES" sz="1400"/>
          </a:p>
        </p:txBody>
      </p:sp>
      <p:pic>
        <p:nvPicPr>
          <p:cNvPr id="19462" name="Picture 6" descr="12345678-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781175"/>
            <a:ext cx="3786187" cy="4433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3" name="Picture 7" descr="12345678-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04988"/>
            <a:ext cx="3800475" cy="4410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5" name="Picture 11" descr="nuevotim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36525"/>
            <a:ext cx="64293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D0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2625" y="285750"/>
            <a:ext cx="853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u="sng" dirty="0">
                <a:solidFill>
                  <a:schemeClr val="accent2"/>
                </a:solidFill>
                <a:latin typeface="Arial Black" pitchFamily="34" charset="0"/>
              </a:rPr>
              <a:t> Pasos a Seguir Para Guardar Documentos PDF</a:t>
            </a:r>
            <a:endParaRPr lang="es-ES" sz="2400" b="1" u="sng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46082" name="Picture 2" descr="12345678-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1214438"/>
            <a:ext cx="3749675" cy="5211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642938" y="1571625"/>
            <a:ext cx="307181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VE" b="1">
                <a:solidFill>
                  <a:srgbClr val="262673"/>
                </a:solidFill>
              </a:rPr>
              <a:t>En caso de no haber sido expedido el </a:t>
            </a:r>
            <a:r>
              <a:rPr lang="es-VE" b="1">
                <a:solidFill>
                  <a:srgbClr val="FF0000"/>
                </a:solidFill>
              </a:rPr>
              <a:t>Título de Bachiller </a:t>
            </a:r>
            <a:r>
              <a:rPr lang="es-VE" b="1">
                <a:solidFill>
                  <a:srgbClr val="262673"/>
                </a:solidFill>
              </a:rPr>
              <a:t>a la fecha, deberá traer </a:t>
            </a:r>
            <a:r>
              <a:rPr lang="es-VE" b="1">
                <a:solidFill>
                  <a:srgbClr val="FF0000"/>
                </a:solidFill>
              </a:rPr>
              <a:t>CONSTANCIA DE TRAMITACIÓN EN ORIGINAL. </a:t>
            </a:r>
          </a:p>
        </p:txBody>
      </p:sp>
      <p:pic>
        <p:nvPicPr>
          <p:cNvPr id="14342" name="Picture 11" descr="nuevotim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6429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D0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8301038" cy="31786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s-ES_tradnl" sz="2000" b="1" u="sng" dirty="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br>
              <a:rPr lang="es-ES_tradnl" sz="2000" b="1" u="sng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es-ES_tradnl" sz="2000" b="1" u="sng" dirty="0" smtClean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es-ES_tradnl" sz="2000" b="1" u="sng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es-ES_tradnl" sz="2000" b="1" u="sng" dirty="0" smtClean="0">
                <a:solidFill>
                  <a:schemeClr val="accent2"/>
                </a:solidFill>
                <a:latin typeface="Arial Black" pitchFamily="34" charset="0"/>
              </a:rPr>
              <a:t>Pasos a Seguir Para Guardar Documentos PDF </a:t>
            </a:r>
            <a: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s-ES" sz="1100" dirty="0" smtClean="0">
                <a:solidFill>
                  <a:srgbClr val="002060"/>
                </a:solidFill>
                <a:latin typeface="Arial Black" pitchFamily="34" charset="0"/>
              </a:rPr>
              <a:t>FICHA MEDICA PARA LA CARRERA DE INGENIERIA MARITIMA Y TSU TRANSPORTE ACUATICO</a:t>
            </a:r>
            <a: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s-ES" sz="2000" dirty="0" smtClean="0"/>
              <a:t/>
            </a:r>
            <a:br>
              <a:rPr lang="es-ES" sz="2000" dirty="0" smtClean="0"/>
            </a:br>
            <a:endParaRPr lang="es-ES" sz="2000" dirty="0"/>
          </a:p>
        </p:txBody>
      </p:sp>
      <p:pic>
        <p:nvPicPr>
          <p:cNvPr id="6" name="Picture 11" descr="nuevotim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571481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c.DIGITALIZACIÓN PDF Velero2016-I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</TotalTime>
  <Words>312</Words>
  <Application>Microsoft Office PowerPoint</Application>
  <PresentationFormat>Presentación en pantalla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Proc.DIGITALIZACIÓN PDF Velero2016-I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      Pasos a Seguir Para Guardar Documentos PDF   FICHA MEDICA PARA LA CARRERA DE INGENIERIA MARITIMA Y TSU TRANSPORTE ACUATICO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coorata</dc:creator>
  <cp:lastModifiedBy>fsilva</cp:lastModifiedBy>
  <cp:revision>18</cp:revision>
  <dcterms:created xsi:type="dcterms:W3CDTF">2015-12-09T15:00:27Z</dcterms:created>
  <dcterms:modified xsi:type="dcterms:W3CDTF">2024-02-27T18:48:51Z</dcterms:modified>
</cp:coreProperties>
</file>